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handoutMasterIdLst>
    <p:handoutMasterId r:id="rId7"/>
  </p:handoutMasterIdLst>
  <p:sldIdLst>
    <p:sldId id="271" r:id="rId2"/>
    <p:sldId id="272" r:id="rId3"/>
    <p:sldId id="273" r:id="rId4"/>
    <p:sldId id="266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40E78E-0503-478E-81D6-81E788F7CD83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6564E5-37E0-464C-B813-433A5BF0A9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1326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230E1B-1B57-43F1-84BB-135B0E9F093E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9D01EC-3CD2-415D-BEC2-6A7390E33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297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15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64077D6B-A38E-4126-83F6-C731157E6CE9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8A7A9C62-46D3-4F70-90E6-CD100B3D5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06490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077D6B-A38E-4126-83F6-C731157E6CE9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7A9C62-46D3-4F70-90E6-CD100B3D5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692606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077D6B-A38E-4126-83F6-C731157E6CE9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7A9C62-46D3-4F70-90E6-CD100B3D5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227676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077D6B-A38E-4126-83F6-C731157E6CE9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7A9C62-46D3-4F70-90E6-CD100B3D5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533331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077D6B-A38E-4126-83F6-C731157E6CE9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7A9C62-46D3-4F70-90E6-CD100B3D5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763153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077D6B-A38E-4126-83F6-C731157E6CE9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7A9C62-46D3-4F70-90E6-CD100B3D5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649237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077D6B-A38E-4126-83F6-C731157E6CE9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7A9C62-46D3-4F70-90E6-CD100B3D5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700321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077D6B-A38E-4126-83F6-C731157E6CE9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7A9C62-46D3-4F70-90E6-CD100B3D5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793300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077D6B-A38E-4126-83F6-C731157E6CE9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7A9C62-46D3-4F70-90E6-CD100B3D5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719546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077D6B-A38E-4126-83F6-C731157E6CE9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7A9C62-46D3-4F70-90E6-CD100B3D5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702121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077D6B-A38E-4126-83F6-C731157E6CE9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7A9C62-46D3-4F70-90E6-CD100B3D5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01234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64077D6B-A38E-4126-83F6-C731157E6CE9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en-US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8A7A9C62-46D3-4F70-90E6-CD100B3D5B4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blinds dir="vert"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1066800" y="838200"/>
            <a:ext cx="8077200" cy="54102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3100" kern="0" smtClean="0">
                <a:solidFill>
                  <a:srgbClr val="FF0000"/>
                </a:solidFill>
              </a:rPr>
              <a:t>Propósito # 30: </a:t>
            </a:r>
            <a:r>
              <a:rPr lang="en-US" sz="3100" kern="0" smtClean="0"/>
              <a:t>¿Cómo continuamos el repaso para el EXAMEN CAPITULO 1?</a:t>
            </a:r>
          </a:p>
          <a:p>
            <a:pPr marL="0" indent="0">
              <a:buFont typeface="Wingdings" pitchFamily="2" charset="2"/>
              <a:buNone/>
            </a:pPr>
            <a:r>
              <a:rPr lang="es-ES_tradnl" altLang="en-US" sz="3100" i="1" kern="0" smtClean="0">
                <a:solidFill>
                  <a:srgbClr val="7030A0"/>
                </a:solidFill>
              </a:rPr>
              <a:t>L.O. – to review for the chapter exam</a:t>
            </a:r>
          </a:p>
          <a:p>
            <a:pPr marL="0" indent="0">
              <a:buFont typeface="Wingdings" pitchFamily="2" charset="2"/>
              <a:buNone/>
            </a:pPr>
            <a:r>
              <a:rPr lang="en-US" sz="3100" kern="0" smtClean="0">
                <a:solidFill>
                  <a:srgbClr val="FF0000"/>
                </a:solidFill>
              </a:rPr>
              <a:t>Actividad Inicial: </a:t>
            </a:r>
            <a:r>
              <a:rPr lang="en-US" sz="3100" kern="0" smtClean="0"/>
              <a:t>Copy &amp; write the opposite.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100" kern="0" smtClean="0"/>
              <a:t>Perezoso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100" kern="0" smtClean="0"/>
              <a:t>Antipatico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100" kern="0" smtClean="0"/>
              <a:t>Interesante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100" kern="0" smtClean="0"/>
              <a:t>Alumno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100" kern="0" smtClean="0"/>
              <a:t>Comico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100" kern="0" smtClean="0"/>
              <a:t>Dificil</a:t>
            </a:r>
            <a:endParaRPr lang="en-US" sz="3100" kern="0" dirty="0" smtClean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114425" y="-76200"/>
            <a:ext cx="8258175" cy="11430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r>
              <a:rPr lang="en-US" sz="3200" kern="0" dirty="0" smtClean="0">
                <a:solidFill>
                  <a:srgbClr val="FFC000"/>
                </a:solidFill>
              </a:rPr>
              <a:t>Me llamo ________ 		Clase 602</a:t>
            </a:r>
            <a:br>
              <a:rPr lang="en-US" sz="3200" kern="0" dirty="0" smtClean="0">
                <a:solidFill>
                  <a:srgbClr val="FFC000"/>
                </a:solidFill>
              </a:rPr>
            </a:br>
            <a:r>
              <a:rPr lang="en-US" sz="3200" kern="0" dirty="0" smtClean="0">
                <a:solidFill>
                  <a:srgbClr val="FFC000"/>
                </a:solidFill>
              </a:rPr>
              <a:t>La fecha es el 30 de </a:t>
            </a:r>
            <a:r>
              <a:rPr lang="en-US" sz="3200" kern="0" dirty="0" err="1" smtClean="0">
                <a:solidFill>
                  <a:srgbClr val="FFC000"/>
                </a:solidFill>
              </a:rPr>
              <a:t>noviembre</a:t>
            </a:r>
            <a:r>
              <a:rPr lang="en-US" sz="3200" kern="0" dirty="0" smtClean="0">
                <a:solidFill>
                  <a:srgbClr val="FFC000"/>
                </a:solidFill>
              </a:rPr>
              <a:t> del 2017</a:t>
            </a:r>
            <a:endParaRPr lang="en-US" sz="3200" kern="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389978"/>
      </p:ext>
    </p:extLst>
  </p:cSld>
  <p:clrMapOvr>
    <a:masterClrMapping/>
  </p:clrMapOvr>
  <p:transition spd="med">
    <p:blinds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150938" y="76200"/>
            <a:ext cx="7793037" cy="9144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r>
              <a:rPr lang="en-US" kern="0" smtClean="0">
                <a:solidFill>
                  <a:srgbClr val="FF0000"/>
                </a:solidFill>
              </a:rPr>
              <a:t>Ejercicios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066800" y="990600"/>
            <a:ext cx="8077200" cy="57912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kern="0" smtClean="0">
                <a:solidFill>
                  <a:srgbClr val="FF0000"/>
                </a:solidFill>
              </a:rPr>
              <a:t>I- </a:t>
            </a:r>
            <a:r>
              <a:rPr lang="en-US" kern="0" smtClean="0"/>
              <a:t>Copy and write in the plural form: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El curso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La alumna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El profesor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El colegio</a:t>
            </a:r>
          </a:p>
          <a:p>
            <a:pPr marL="0" indent="0">
              <a:buFont typeface="Wingdings" pitchFamily="2" charset="2"/>
              <a:buNone/>
            </a:pPr>
            <a:r>
              <a:rPr lang="en-US" kern="0" smtClean="0">
                <a:solidFill>
                  <a:srgbClr val="FF0000"/>
                </a:solidFill>
              </a:rPr>
              <a:t>II- </a:t>
            </a:r>
            <a:r>
              <a:rPr lang="en-US" kern="0" smtClean="0"/>
              <a:t>Copy, rewrite replace the </a:t>
            </a:r>
            <a:r>
              <a:rPr lang="en-US" i="1" kern="0" smtClean="0"/>
              <a:t>italic word</a:t>
            </a:r>
            <a:r>
              <a:rPr lang="en-US" kern="0" smtClean="0"/>
              <a:t> another word that means the same thing: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El muchacho es </a:t>
            </a:r>
            <a:r>
              <a:rPr lang="en-US" i="1" kern="0" smtClean="0"/>
              <a:t>gracioso.</a:t>
            </a:r>
            <a:endParaRPr lang="en-US" kern="0" smtClean="0"/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La amiga de Pablo es </a:t>
            </a:r>
            <a:r>
              <a:rPr lang="en-US" i="1" kern="0" smtClean="0"/>
              <a:t>bonita.</a:t>
            </a:r>
            <a:endParaRPr lang="en-US" kern="0" smtClean="0"/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El curso de ciencia es </a:t>
            </a:r>
            <a:r>
              <a:rPr lang="en-US" i="1" kern="0" smtClean="0"/>
              <a:t>dificil.</a:t>
            </a:r>
            <a:endParaRPr 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2018840090"/>
      </p:ext>
    </p:extLst>
  </p:cSld>
  <p:clrMapOvr>
    <a:masterClrMapping/>
  </p:clrMapOvr>
  <p:transition spd="med">
    <p:blinds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1066800" y="457200"/>
            <a:ext cx="8305800" cy="62484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2800" b="1" kern="0" smtClean="0">
                <a:solidFill>
                  <a:srgbClr val="FF0000"/>
                </a:solidFill>
              </a:rPr>
              <a:t>III- </a:t>
            </a:r>
            <a:r>
              <a:rPr lang="en-US" sz="2800" kern="0" smtClean="0"/>
              <a:t>Complete with the correct question word.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¿_________ son los dos muchachos?           ---–Son Pablo y Eduardo.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¿_____________ son ellos?			   -----Son de Bolivia.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Y, ¿___________ son?			           -----Son altos y graciosos.</a:t>
            </a:r>
          </a:p>
          <a:p>
            <a:pPr marL="0" indent="0">
              <a:buFont typeface="Wingdings" pitchFamily="2" charset="2"/>
              <a:buNone/>
            </a:pPr>
            <a:r>
              <a:rPr lang="en-US" sz="2800" b="1" kern="0" smtClean="0">
                <a:solidFill>
                  <a:srgbClr val="FF0000"/>
                </a:solidFill>
              </a:rPr>
              <a:t>IV-</a:t>
            </a:r>
            <a:r>
              <a:rPr lang="en-US" sz="2800" kern="0" smtClean="0">
                <a:solidFill>
                  <a:srgbClr val="FF0000"/>
                </a:solidFill>
              </a:rPr>
              <a:t> </a:t>
            </a:r>
            <a:r>
              <a:rPr lang="en-US" sz="2800" kern="0" smtClean="0"/>
              <a:t>Copy and  answer with any word that makes sense.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¿Cómo es la alumna? –Es ______________.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¿De dónde es Martin? –Es de ____________.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¿Quién es el amigo de Rosa? –Es __________.</a:t>
            </a:r>
            <a:endParaRPr 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2293703439"/>
      </p:ext>
    </p:extLst>
  </p:cSld>
  <p:clrMapOvr>
    <a:masterClrMapping/>
  </p:clrMapOvr>
  <p:transition spd="med">
    <p:blinds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76200"/>
            <a:ext cx="7793037" cy="1462087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2688" y="838200"/>
            <a:ext cx="7772400" cy="4114800"/>
          </a:xfrm>
        </p:spPr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CAPITULO 1: REPASO CUMULATIVO SELF-CHECK QUIZ</a:t>
            </a:r>
          </a:p>
          <a:p>
            <a:endParaRPr lang="en-US" dirty="0"/>
          </a:p>
          <a:p>
            <a:r>
              <a:rPr lang="en-US" altLang="en-US" sz="2800" dirty="0" err="1" smtClean="0"/>
              <a:t>Completa</a:t>
            </a:r>
            <a:r>
              <a:rPr lang="en-US" altLang="en-US" sz="2800" dirty="0" smtClean="0"/>
              <a:t> </a:t>
            </a:r>
            <a:r>
              <a:rPr lang="en-US" altLang="en-US" sz="2800" dirty="0"/>
              <a:t>la </a:t>
            </a:r>
            <a:r>
              <a:rPr lang="en-US" altLang="en-US" sz="2800" dirty="0" err="1"/>
              <a:t>hoja</a:t>
            </a:r>
            <a:r>
              <a:rPr lang="en-US" altLang="en-US" sz="2800" dirty="0"/>
              <a:t> CAPITULO 1: GRAMATICA SELF-CHECK QUIZ</a:t>
            </a:r>
          </a:p>
          <a:p>
            <a:r>
              <a:rPr lang="en-US" altLang="en-US" sz="2800" dirty="0"/>
              <a:t>Study Chapter 1 for EXAM on Wednesday, Dec. 6!</a:t>
            </a:r>
          </a:p>
          <a:p>
            <a:pPr lvl="1"/>
            <a:r>
              <a:rPr lang="en-US" altLang="en-US" sz="2400" dirty="0"/>
              <a:t>Descriptive adjectives</a:t>
            </a:r>
          </a:p>
          <a:p>
            <a:pPr lvl="1"/>
            <a:r>
              <a:rPr lang="en-US" altLang="en-US" sz="2400" dirty="0"/>
              <a:t>Question words</a:t>
            </a:r>
          </a:p>
          <a:p>
            <a:pPr lvl="1"/>
            <a:r>
              <a:rPr lang="en-US" altLang="en-US" sz="2400" dirty="0" err="1"/>
              <a:t>Defininte</a:t>
            </a:r>
            <a:r>
              <a:rPr lang="en-US" altLang="en-US" sz="2400" dirty="0"/>
              <a:t> articles </a:t>
            </a:r>
            <a:r>
              <a:rPr lang="en-US" altLang="en-US" sz="2400" i="1" dirty="0"/>
              <a:t>(</a:t>
            </a:r>
            <a:r>
              <a:rPr lang="en-US" altLang="en-US" sz="2400" i="1" dirty="0" err="1"/>
              <a:t>el,la,los,las</a:t>
            </a:r>
            <a:r>
              <a:rPr lang="en-US" altLang="en-US" sz="2400" i="1" dirty="0"/>
              <a:t>)</a:t>
            </a:r>
          </a:p>
          <a:p>
            <a:pPr lvl="1"/>
            <a:r>
              <a:rPr lang="en-US" altLang="en-US" sz="2400" dirty="0"/>
              <a:t>Indefinite articles </a:t>
            </a:r>
            <a:r>
              <a:rPr lang="en-US" altLang="en-US" sz="2400" i="1" dirty="0"/>
              <a:t>(</a:t>
            </a:r>
            <a:r>
              <a:rPr lang="en-US" altLang="en-US" sz="2400" i="1" dirty="0" err="1"/>
              <a:t>un,una,unos,unas</a:t>
            </a:r>
            <a:r>
              <a:rPr lang="en-US" altLang="en-US" sz="2400" i="1" dirty="0"/>
              <a:t>)</a:t>
            </a:r>
          </a:p>
          <a:p>
            <a:pPr lvl="1"/>
            <a:r>
              <a:rPr lang="en-US" altLang="en-US" sz="2400" dirty="0"/>
              <a:t>Verb: </a:t>
            </a:r>
            <a:r>
              <a:rPr lang="en-US" altLang="en-US" sz="2400" dirty="0" smtClean="0"/>
              <a:t>SER</a:t>
            </a:r>
            <a:endParaRPr lang="en-US" altLang="en-US" sz="2000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457200" y="1447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en-US" altLang="en-US" kern="0" smtClean="0">
                <a:solidFill>
                  <a:srgbClr val="FF0000"/>
                </a:solidFill>
              </a:rPr>
              <a:t>Tarea # 30</a:t>
            </a:r>
            <a:endParaRPr lang="en-US" alt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750213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bos tricolor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cubos tricolor</Template>
  <TotalTime>18711</TotalTime>
  <Words>171</Words>
  <Application>Microsoft Office PowerPoint</Application>
  <PresentationFormat>On-screen Show (4:3)</PresentationFormat>
  <Paragraphs>39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cubos tricolor</vt:lpstr>
      <vt:lpstr>PowerPoint Presentation</vt:lpstr>
      <vt:lpstr>PowerPoint Presentation</vt:lpstr>
      <vt:lpstr>PowerPoint Presentation</vt:lpstr>
      <vt:lpstr>Practica 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  Clase 601 La fecha es el 24 de enero del 2014</dc:title>
  <dc:creator>Helen Zumaeta</dc:creator>
  <cp:lastModifiedBy>Helen Zumaeta</cp:lastModifiedBy>
  <cp:revision>43</cp:revision>
  <cp:lastPrinted>2017-01-04T15:04:03Z</cp:lastPrinted>
  <dcterms:created xsi:type="dcterms:W3CDTF">2014-01-24T13:47:50Z</dcterms:created>
  <dcterms:modified xsi:type="dcterms:W3CDTF">2017-11-30T16:09:53Z</dcterms:modified>
</cp:coreProperties>
</file>